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551" r:id="rId3"/>
    <p:sldId id="581" r:id="rId4"/>
    <p:sldId id="266" r:id="rId5"/>
    <p:sldId id="552" r:id="rId6"/>
    <p:sldId id="554" r:id="rId7"/>
    <p:sldId id="555" r:id="rId8"/>
    <p:sldId id="558" r:id="rId9"/>
    <p:sldId id="563" r:id="rId10"/>
    <p:sldId id="564" r:id="rId11"/>
    <p:sldId id="562" r:id="rId12"/>
    <p:sldId id="568" r:id="rId13"/>
    <p:sldId id="570" r:id="rId14"/>
    <p:sldId id="571" r:id="rId15"/>
    <p:sldId id="572" r:id="rId16"/>
    <p:sldId id="560" r:id="rId17"/>
    <p:sldId id="573" r:id="rId18"/>
    <p:sldId id="574" r:id="rId19"/>
    <p:sldId id="565" r:id="rId20"/>
    <p:sldId id="561" r:id="rId21"/>
    <p:sldId id="575" r:id="rId22"/>
    <p:sldId id="576" r:id="rId23"/>
    <p:sldId id="567" r:id="rId24"/>
    <p:sldId id="556" r:id="rId25"/>
    <p:sldId id="566" r:id="rId26"/>
    <p:sldId id="577" r:id="rId27"/>
    <p:sldId id="578" r:id="rId28"/>
    <p:sldId id="557" r:id="rId29"/>
    <p:sldId id="553" r:id="rId30"/>
    <p:sldId id="580" r:id="rId31"/>
    <p:sldId id="5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1" autoAdjust="0"/>
    <p:restoredTop sz="94657" autoAdjust="0"/>
  </p:normalViewPr>
  <p:slideViewPr>
    <p:cSldViewPr snapToGrid="0">
      <p:cViewPr varScale="1">
        <p:scale>
          <a:sx n="133" d="100"/>
          <a:sy n="133" d="100"/>
        </p:scale>
        <p:origin x="50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sv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596657"/>
            <a:chOff x="256032" y="1325402"/>
            <a:chExt cx="8646566" cy="2596657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1515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Wavefront propagation for X-ray beamlines with SRW</a:t>
              </a:r>
            </a:p>
            <a:p>
              <a:pPr algn="ctr" defTabSz="822960">
                <a:buClrTx/>
              </a:pPr>
              <a:r>
                <a:rPr lang="en-GB" sz="600" b="1" kern="1200" noProof="0" dirty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1558" y="3024297"/>
              <a:ext cx="1860883" cy="89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233C1-B664-0230-805F-C3A75DBD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7FF-56E7-FF44-B391-50791BE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3171-D1FD-C4F1-FCC1-1B953D66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C4AD-D735-C8B3-CBD2-FF1C3F23362E}"/>
              </a:ext>
            </a:extLst>
          </p:cNvPr>
          <p:cNvSpPr txBox="1"/>
          <p:nvPr/>
        </p:nvSpPr>
        <p:spPr>
          <a:xfrm>
            <a:off x="254000" y="1852851"/>
            <a:ext cx="86537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Huygens-Fresnel diffraction integral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3x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strong (de)magnification systems (e.g. nano KB, FZP…) where the paraxial approximation is less recommended;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recently implemented and not extensive used as the other propagators.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BCB8E8-66B1-9C65-15EC-723A192C2F29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/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75BC42-F3A4-F8C9-4D48-BF648DCF11C0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He et al,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12697(03) (2023)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8886-F7CC-ED84-C90D-40AFB93ED4D8}"/>
              </a:ext>
            </a:extLst>
          </p:cNvPr>
          <p:cNvSpPr txBox="1"/>
          <p:nvPr/>
        </p:nvSpPr>
        <p:spPr>
          <a:xfrm>
            <a:off x="2332520" y="1410068"/>
            <a:ext cx="448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“the split propagator/Huygens-Fresnel diffraction integral”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4E0F-7302-8A0B-53D9-4044B5FF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88A1-F67C-A012-F5CE-A49A8D6A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C425-7137-9CB8-F3D3-1C9582E8C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approximation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Huygens-Fresnel integral can be obtained by using the binomial expansion to the square root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provided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rgbClr val="254061"/>
                    </a:solidFill>
                    <a:latin typeface="Palatino Linotype" panose="0204050205050503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F70C56-7CBB-00BE-08FB-1A238401313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/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diffraction integral above is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convolution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between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/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blipFill>
                <a:blip r:embed="rId5"/>
                <a:stretch>
                  <a:fillRect l="-195" b="-1139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has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𝑗𝑘𝐿</m:t>
                        </m:r>
                      </m:e>
                    </m:d>
                    <m:func>
                      <m:func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𝜋𝜆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Hence,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calculation of the Fresnel diffraction integral is done using two FFT operations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blipFill>
                <a:blip r:embed="rId6"/>
                <a:stretch>
                  <a:fillRect l="-423" t="-4167" r="-42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/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06430A-CF0A-ADFA-8895-5C14268B301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B070-2616-B7CF-62ED-AF11019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162E-6E76-6E4B-015F-62C34CE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BF41-A05D-AA18-F47B-2FDBE1FE1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A242A9-CBA1-324E-2A0B-9B9185A5A2E2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/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𝜋𝜆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1E72D8-0AB4-FEE9-6948-126F86FB73FC}"/>
              </a:ext>
            </a:extLst>
          </p:cNvPr>
          <p:cNvSpPr txBox="1"/>
          <p:nvPr/>
        </p:nvSpPr>
        <p:spPr>
          <a:xfrm>
            <a:off x="254000" y="18528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standard Fresnel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diffraction integral 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2x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over free-space with gentle (de)magnification;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to be used before slits, ideal lenses and smooth phase elements;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FBD5-9018-1AEF-15AD-150194B1C717}"/>
              </a:ext>
            </a:extLst>
          </p:cNvPr>
          <p:cNvSpPr txBox="1"/>
          <p:nvPr/>
        </p:nvSpPr>
        <p:spPr>
          <a:xfrm>
            <a:off x="2824480" y="1410068"/>
            <a:ext cx="350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“Standard Fresnel”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6C41-71E7-6867-FD94-0E77B766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841-4638-0240-97A4-D1EA9F1C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7597-0CB8-2547-AC81-CEE38120C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B018-3529-CFB9-1038-63F38DA5B471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F9EE-E19F-6163-6321-B9B4DFF1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49" y="1311420"/>
            <a:ext cx="2952000" cy="2826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681DE-6A22-F6CB-BF34-B2383D0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E56A2D-D468-196C-016E-27B50E5B4BF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CAC2-69F5-2F49-F51F-FCBEF1A6C4AB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E6AAF-5323-81F7-9F55-86BFDF6B2E8D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5E7B-3204-9B6B-A967-976809448B51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3B74-E922-3B2E-C111-2657D1C7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8B7-6C06-FDEA-E0F8-E83FA1FC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2000" cy="2823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DD61-34E7-F390-E31C-E692E333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5328-A218-10C3-1E53-E25C1FF2A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9B851-9EA1-9B91-3F93-CFB112988D6B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A2D3-2F55-0613-9CF6-373C5E5F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D5D09-4BAB-2289-2ADD-11B16B199F8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593B-7CD9-0DC4-8144-A40DE994272E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68B35-1266-243C-8E39-D5A869804C97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50242-FB52-CBA6-C2B6-8A2D53577FDD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0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289E-2E73-3C04-6AEA-7A379E7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CBA41-1A59-88F4-9D58-2B4CD5F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1601" cy="2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D3D35-5354-0E80-9CC0-D279E3E0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23FC-B2F0-D8C0-BBC8-0CA300B2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B473-975A-0459-59D8-2318D0BCF31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307B-62A9-2FD1-2C1C-FDECB969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9CC62D-A41A-31F8-2634-8D39B56EC6FA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D232E-5A25-C6FB-33F6-BFE0FCD479F1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F8C9-961E-A70A-9037-70F0679A227A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/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91DB4-3430-2AAD-F8A8-441D6AC3BB03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1846-3111-3C5D-A0F4-4E88974C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0CC-ECC6-4BF7-1744-A78E9A2B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935A-EA08-9E5F-784C-B91F3A599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45744C-D343-902D-6483-17DA19839C9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Assuming the input field has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defined by the wavefront curvature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centred at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blipFill>
                <a:blip r:embed="rId2"/>
                <a:stretch>
                  <a:fillRect l="-421" t="-2020" r="-70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/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474746-23EB-A1D7-11C0-B1D759CA09D4}"/>
              </a:ext>
            </a:extLst>
          </p:cNvPr>
          <p:cNvSpPr txBox="1"/>
          <p:nvPr/>
        </p:nvSpPr>
        <p:spPr>
          <a:xfrm>
            <a:off x="253463" y="1971854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Fresnel diffraction integral can be re-written as: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3F8FB-C920-A6EA-0431-11A326C79F78}"/>
              </a:ext>
            </a:extLst>
          </p:cNvPr>
          <p:cNvSpPr txBox="1"/>
          <p:nvPr/>
        </p:nvSpPr>
        <p:spPr>
          <a:xfrm>
            <a:off x="253463" y="3591279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integral with the reduced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/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/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num>
                                <m:den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GB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265660-944A-10F0-A191-7AB8FB022BD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190E-D321-D718-2253-6DB7AD3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F914-C0CF-AD3C-4FA4-E00F3446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7317-0AA1-A452-4A9F-C46FD4A74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5AECD-61E8-5674-BEBE-E0E3CE0AAA3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99FD-6F58-46A8-D955-3A9B99FB07D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transformation as a function of the reduced coordinates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/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blipFill>
                <a:blip r:embed="rId2"/>
                <a:stretch>
                  <a:fillRect l="-414" b="-1125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/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QPT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blipFill>
                <a:blip r:embed="rId3"/>
                <a:stretch>
                  <a:fillRect l="-421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/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𝑗𝑘𝐿</m:t>
                          </m:r>
                        </m:e>
                      </m:d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4B6BAF-B4CB-576B-B6A3-ADD5D1A9E39B}"/>
              </a:ext>
            </a:extLst>
          </p:cNvPr>
          <p:cNvSpPr txBox="1"/>
          <p:nvPr/>
        </p:nvSpPr>
        <p:spPr>
          <a:xfrm>
            <a:off x="253463" y="3087261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calculation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Fresnel transform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with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analytical treatment of the quadratic phase term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/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386145-4157-CB6D-DAFC-E843A119344C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1B5F-5967-F4D0-5E99-AB6EA68C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2335-F534-0352-4E28-7E29156C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DAFB-985E-02CB-4809-B241F210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F459A-CE10-25C8-AC7B-40BEF59BA35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most prolific SRW propagator – being used with a wide range of free-space propagation;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planes;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r>
                      <a:rPr lang="fr-F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blipFill>
                <a:blip r:embed="rId3"/>
                <a:stretch>
                  <a:fillRect l="-423" t="-562" r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642DC-68D6-802D-8EF5-F3D99C839E8A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5383-E0F2-7A10-8E0E-409DEBD0DB64}"/>
              </a:ext>
            </a:extLst>
          </p:cNvPr>
          <p:cNvSpPr txBox="1"/>
          <p:nvPr/>
        </p:nvSpPr>
        <p:spPr>
          <a:xfrm>
            <a:off x="1525905" y="1410068"/>
            <a:ext cx="609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3425-40D2-9FDA-C256-CA1097EF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880-C38A-F490-39CA-F4D9902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C987-C0EA-E4B6-E3B3-B844541C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2118C9-3F41-1EED-F418-A8EEE47DDE8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C8E6C9"/>
          </a:solidFill>
          <a:ln>
            <a:solidFill>
              <a:srgbClr val="C8E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with a different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near the beam waist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 (e.g. very small slits);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strong diffracting elements</a:t>
                </a: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blipFill>
                <a:blip r:embed="rId2"/>
                <a:stretch>
                  <a:fillRect l="-423" t="-615" r="-352" b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26130D-0719-D835-481D-5272AED6F47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ADF4-7D32-1A51-9BFB-036FBC3F428E}"/>
              </a:ext>
            </a:extLst>
          </p:cNvPr>
          <p:cNvSpPr txBox="1"/>
          <p:nvPr/>
        </p:nvSpPr>
        <p:spPr>
          <a:xfrm>
            <a:off x="254000" y="1410068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terms, yet with different processing near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Wavefront propagation for X-ray beamlines with SRW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Prologue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Brief introduction to scalar wave optics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Free-space propagation with SRW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Thin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  <a:endParaRPr lang="en-GB" sz="1800" kern="1200" noProof="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6E7A-0753-0F84-EAAB-45B5572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FDB1-C57E-E2BC-6C68-6A070F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F474-82EC-348B-9CB2-05864D5C3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868A45-902E-B5A2-CC8A-A50E0910F1A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F910D-B0F3-6608-7A2A-4E07EB43084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Expanding the quadratic terms in the exponential function and collecting terms in the standard Fresnel propagator: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/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sufficiently large propagation distances,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we arrive at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Fraunhofer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regime: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/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which, apart from the multiplicative factors, is the Fourier transform of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evaluated at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blipFill>
                <a:blip r:embed="rId5"/>
                <a:stretch>
                  <a:fillRect l="-423" t="-3030" b="-10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/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DDF00F-10D4-2887-5570-3255FBD2042E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152B-03BB-CEB7-F49E-53FE57D9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E650-4690-ADAC-624E-A224BC82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5B1-C852-7A6C-E101-4262BC476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A1BBC-22DD-3411-EEE3-679A56B69914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CEFE-5E2A-00E1-A30A-10EF2B55D270}"/>
              </a:ext>
            </a:extLst>
          </p:cNvPr>
          <p:cNvSpPr txBox="1"/>
          <p:nvPr/>
        </p:nvSpPr>
        <p:spPr>
          <a:xfrm>
            <a:off x="254000" y="16623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far-field approximation (Fraunhofer) using 1x FFT.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emerging from a focal plane in both vertical and horizontal directions – </a:t>
            </a:r>
            <a:r>
              <a:rPr lang="en-GB" sz="16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from a waist to a ~large distance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larger than the input plane (e.g. scattering experiments);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1F14F8-6206-272C-E0A8-C8D4C3E7E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from a waist over a ~large distance”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D4CD-CC47-AAA5-3B19-695801E1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8DDE-2F01-0A74-6A82-0C44BFD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3B23-72BC-D9A6-B19A-183D11E1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987206-DC97-4BAD-1777-C1CB8F7C9B5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We consider now a converging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ctrlP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the distance between wave and focusing plane.  We then plug it into the Fresnel integral: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/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blipFill>
                <a:blip r:embed="rId3"/>
                <a:stretch>
                  <a:fillRect l="-62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/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the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propagated to the image plane, that is, if </a:t>
                </a:r>
                <a14:m>
                  <m:oMath xmlns:m="http://schemas.openxmlformats.org/officeDocument/2006/math"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the above equation becomes: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blipFill>
                <a:blip r:embed="rId4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/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/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is a Fourier transform of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blipFill>
                <a:blip r:embed="rId6"/>
                <a:stretch>
                  <a:fillRect l="-42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/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DE6432-E2CE-EAAF-E80F-7332076AA8D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D7B1-BCE0-4689-32BE-01807AB9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467D-600C-0724-AE43-A2BEDE0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0C1D-EAAA-A60B-1B0B-CDF23EDB6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72B7B-31F4-6951-9415-6E2BCC393C0B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F48684-072D-19C2-3035-1E6BEFA34E62}"/>
              </a:ext>
            </a:extLst>
          </p:cNvPr>
          <p:cNvSpPr txBox="1"/>
          <p:nvPr/>
        </p:nvSpPr>
        <p:spPr>
          <a:xfrm>
            <a:off x="254000" y="1662351"/>
            <a:ext cx="865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Fourier transforming property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a  lens using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to a waist (image plane);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smaller than the input plane;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8A879-196E-3CEA-D14C-64A4F1BF7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over some distance to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F336-8A28-8167-5B29-02DEA97E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F599-C3B8-D731-84C0-23E464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53C-238A-DC3F-9EB7-59466796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EFC3-2681-BB04-0A2A-AC0FA9CD1801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Consider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58095-8690-2678-DC55-86668DE05A01}"/>
              </a:ext>
            </a:extLst>
          </p:cNvPr>
          <p:cNvGrpSpPr/>
          <p:nvPr/>
        </p:nvGrpSpPr>
        <p:grpSpPr>
          <a:xfrm>
            <a:off x="400051" y="1322725"/>
            <a:ext cx="8350249" cy="2741677"/>
            <a:chOff x="457201" y="1424325"/>
            <a:chExt cx="8350249" cy="2741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477DE-EFC8-DB1C-4B95-41D860F5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9FC96-B85D-3FF9-3BB0-BB8D13A5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288" y="1424325"/>
              <a:ext cx="2438162" cy="2741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9C4A1A-7891-FE87-91C2-69ACBDD0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A22AF-E4D7-17E2-2D3F-692BBEA57F5B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weak 3D scattering volume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6D7E4-9E63-5828-9F4F-B901067999DD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1A9F-AC9C-CD42-5A87-6D93415E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FF-1446-79E5-4136-34CB854C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084-BDC4-E491-62D5-F4B02839E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/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because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we can approximate: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≈2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sz="1600" b="0" i="0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/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=0 </m:t>
                                  </m:r>
                                </m:sub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5C6B70-B921-30E8-CD0D-5FFFD2AEE30E}"/>
              </a:ext>
            </a:extLst>
          </p:cNvPr>
          <p:cNvSpPr txBox="1"/>
          <p:nvPr/>
        </p:nvSpPr>
        <p:spPr>
          <a:xfrm>
            <a:off x="247652" y="871147"/>
            <a:ext cx="8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If the scatterer is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sufficiently weak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as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minimally disturb the path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that the wave-field would have taken in its absence: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/>
              <p:nvPr/>
            </p:nvSpPr>
            <p:spPr>
              <a:xfrm>
                <a:off x="2267687" y="2786100"/>
                <a:ext cx="4616072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687" y="2786100"/>
                <a:ext cx="4616072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5948EC-7FA9-CE63-F9B0-E76D48A07D70}"/>
              </a:ext>
            </a:extLst>
          </p:cNvPr>
          <p:cNvSpPr txBox="1"/>
          <p:nvPr/>
        </p:nvSpPr>
        <p:spPr>
          <a:xfrm>
            <a:off x="247651" y="3102813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in projection approximation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/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BL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i="1" noProof="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blipFill>
                <a:blip r:embed="rId5"/>
                <a:stretch>
                  <a:fillRect l="-1002" b="-2558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/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EB9464-19C1-0106-820B-1CD77928E2E3}"/>
              </a:ext>
            </a:extLst>
          </p:cNvPr>
          <p:cNvSpPr txBox="1"/>
          <p:nvPr/>
        </p:nvSpPr>
        <p:spPr>
          <a:xfrm>
            <a:off x="247651" y="3904810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Finally: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264D0-09E1-8DCA-BA68-2B38F3DF18F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6DA00-D37D-B78B-07A4-C1CEBC9C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D563-B3A4-FB1A-CF70-6FB1416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6401-9255-9E8B-4DD3-A76A48FB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8351-E17E-A5F3-8405-83E12EB721B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consider now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C135D-C3C6-C725-A433-BD742D697837}"/>
              </a:ext>
            </a:extLst>
          </p:cNvPr>
          <p:cNvGrpSpPr/>
          <p:nvPr/>
        </p:nvGrpSpPr>
        <p:grpSpPr>
          <a:xfrm>
            <a:off x="400051" y="1341775"/>
            <a:ext cx="5581122" cy="2619863"/>
            <a:chOff x="457201" y="1443375"/>
            <a:chExt cx="5581122" cy="2619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97522D-8AB8-1D3A-3C5F-54149749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7ADAD-CEF3-2089-1D98-E0F21091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5281C-E4D0-7833-2002-46BD6FE1F10E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thick scattering volume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5D5B3-A7D8-3E96-CD1D-D5B1A932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0" y="1321200"/>
            <a:ext cx="2439515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77B9-0095-0A96-8C01-A1346D05DBE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1B5-1BB1-B869-DEC3-BA50BF0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AC7B-353E-CD19-474F-6323F96D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A1F63-985E-BD8B-C144-4C5FCDE13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6254-D9AB-B153-C003-942403BABBE7}"/>
              </a:ext>
            </a:extLst>
          </p:cNvPr>
          <p:cNvSpPr txBox="1"/>
          <p:nvPr/>
        </p:nvSpPr>
        <p:spPr>
          <a:xfrm>
            <a:off x="253464" y="718747"/>
            <a:ext cx="60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can be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sliced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into a number N of parallel slabs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until the projection approximation holds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two adjacent slices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separated by vacuum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BD39-A23A-EB43-93AF-5117079E2A2A}"/>
              </a:ext>
            </a:extLst>
          </p:cNvPr>
          <p:cNvSpPr txBox="1"/>
          <p:nvPr/>
        </p:nvSpPr>
        <p:spPr>
          <a:xfrm>
            <a:off x="6181625" y="3984180"/>
            <a:ext cx="2705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tick scattering volume as a series of thin elements (multi-slicing)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D4A8-2FAE-52AC-416F-AC9A3A90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75" y="924325"/>
            <a:ext cx="2440800" cy="3138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/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d>
                            <m:d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b="0" i="0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/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an operator form of a free-space propagator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blipFill>
                <a:blip r:embed="rId4"/>
                <a:stretch>
                  <a:fillRect l="-604" t="-3125" r="-5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1D3F1A-773F-B5B6-71AA-C687D07CFA30}"/>
              </a:ext>
            </a:extLst>
          </p:cNvPr>
          <p:cNvSpPr txBox="1"/>
          <p:nvPr/>
        </p:nvSpPr>
        <p:spPr>
          <a:xfrm>
            <a:off x="253462" y="1758744"/>
            <a:ext cx="6060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wave propagation through this thick element is given by: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24953-2A74-1AA7-5087-088E7AE0809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59C5B-BE11-D0F9-D365-AB7CF9A5B18A}"/>
              </a:ext>
            </a:extLst>
          </p:cNvPr>
          <p:cNvSpPr txBox="1"/>
          <p:nvPr/>
        </p:nvSpPr>
        <p:spPr>
          <a:xfrm>
            <a:off x="253463" y="3950857"/>
            <a:ext cx="59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Li, Wojcik and Jacobsen,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25(3), 1831 (2017)</a:t>
            </a:r>
          </a:p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- Munro,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36(7), 1197 (2019)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34D-D176-C0E2-A7D6-773A06A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4498-2C11-4D3F-87AC-805006A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B962-2C88-ECE7-D965-AF8C702F3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2895-7F5B-9039-CED4-AEC8772B9B6F}"/>
              </a:ext>
            </a:extLst>
          </p:cNvPr>
          <p:cNvSpPr txBox="1"/>
          <p:nvPr/>
        </p:nvSpPr>
        <p:spPr>
          <a:xfrm>
            <a:off x="253464" y="718747"/>
            <a:ext cx="86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Alternatively,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(e.g. grazing incidence mirrors) can be represented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975F5-0365-D301-0B81-11767366A2EF}"/>
              </a:ext>
            </a:extLst>
          </p:cNvPr>
          <p:cNvSpPr txBox="1"/>
          <p:nvPr/>
        </p:nvSpPr>
        <p:spPr>
          <a:xfrm>
            <a:off x="101063" y="4084207"/>
            <a:ext cx="41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Zachariasen,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Theory of X-Ray Diffraction in Crystals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(1945)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Sutter,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Suvorov,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9202(3), 1831 (2014)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 et al,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11493(0V), 1831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9F61-3F23-5D10-E3E2-2F491910D25D}"/>
              </a:ext>
            </a:extLst>
          </p:cNvPr>
          <p:cNvSpPr txBox="1"/>
          <p:nvPr/>
        </p:nvSpPr>
        <p:spPr>
          <a:xfrm>
            <a:off x="4095750" y="4646631"/>
            <a:ext cx="5001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>
                <a:solidFill>
                  <a:srgbClr val="4F81BD"/>
                </a:solidFill>
                <a:latin typeface="Candara" panose="020E0502030303020204" pitchFamily="34" charset="0"/>
              </a:rPr>
              <a:t>Canestrari, 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Reininger, </a:t>
            </a:r>
            <a:r>
              <a:rPr lang="sv-SE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 Synchrotron Rad </a:t>
            </a:r>
            <a:r>
              <a:rPr lang="sv-SE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21(5), 1110–1121 (2014)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/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500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thick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l-G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376092"/>
                  </a:solidFill>
                </a:endParaRPr>
              </a:p>
              <a:p>
                <a:endParaRPr lang="en-GB" sz="5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/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the superscripts ‘-’ indicate ‘before interaction’ and: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b="1" i="1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a matrix function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defining local transformations of the electric field components;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 scalar function defining the corresponding optical path difference;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are scalar functions defining the transformation of the coordinates for points in the transverse planes before and after the optical element.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Algorithms for their numerical calculation can be found by using the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stationary phase method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and/or by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(locally) the laws of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geometrical optics and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boundary conditions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the electric field components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blipFill>
                <a:blip r:embed="rId3"/>
                <a:stretch>
                  <a:fillRect l="-423" t="-855" r="-353" b="-2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5F95-C25C-8F70-BDBB-B17A78BDC15F}"/>
              </a:ext>
            </a:extLst>
          </p:cNvPr>
          <p:cNvSpPr txBox="1"/>
          <p:nvPr/>
        </p:nvSpPr>
        <p:spPr>
          <a:xfrm>
            <a:off x="259080" y="490147"/>
            <a:ext cx="86410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SRW: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"Precise computation of electron-beam radiation in nonuniform magnetic fields as a tool for beam diagnostics,"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Review of Scientific Instruments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66(2), 1872–1874 (1995)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"Accurate And Efficient Computation Of Synchrotron Radiation In The Near Field Region",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EPAC98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1177-1179 (1998)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"Development of partially-coherent wavefront propagation simulation methods for 3rd and 4th generation synchrotron radiation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sources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8141, (2011)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Laundy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"Partial coherence and imperfect optics at a synchrotron radiation source modeled by wavefront propagation”,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9209, (2014)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""Main functions, recent updates, and applications of Synchrotron Radiation Workshop code”,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10388, (2017)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Li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"Memory and CPU efficient coherent mode decomposition of partially coherent synchrotron radiation with subtraction of common quadratic phase terms,"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Opt. Express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30(4), 5896 (2022)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"Physical optics simulations for synchrotron radiation sources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39(12), (2022)</a:t>
            </a:r>
          </a:p>
          <a:p>
            <a:pPr marL="285750" indent="-285750" defTabSz="822960">
              <a:buClrTx/>
              <a:buFontTx/>
              <a:buChar char="-"/>
            </a:pPr>
            <a:endParaRPr lang="en-GB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optics: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Goodman,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Introduction to Fourier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(2017)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Paganin,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Coherent X-Ray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(2006)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Southwell, "Validity of the Fresnel approximation in the near field,"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71(1), 7 (1981)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Rees, "The validity of the Fresnel approximation,"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Eur. J. Phys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8(1), 44–48 (1987)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Kelly, "Numerical calculation of the Fresnel transform,"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31(4), 755 (2014)</a:t>
            </a:r>
          </a:p>
        </p:txBody>
      </p:sp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0B5-F0E1-E896-6060-B3B60F21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4A4-5042-DBC7-C5F8-E1430583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61744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“Synchrotron Radiation Workshop”</a:t>
            </a:r>
            <a:b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</a:br>
            <a:r>
              <a:rPr lang="en-GB" sz="1800" dirty="0">
                <a:solidFill>
                  <a:srgbClr val="254061"/>
                </a:solidFill>
                <a:latin typeface="Candara" panose="020E0502030303020204" pitchFamily="34" charset="0"/>
              </a:rPr>
              <a:t>(electrodynamics simulation code for SR emission and propagation) </a:t>
            </a:r>
            <a:endParaRPr lang="en-GB" sz="2400" cap="none" noProof="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B996-B4C2-03F2-DFB2-A9AEE4419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D787-8532-E41C-1932-71F429209D86}"/>
              </a:ext>
            </a:extLst>
          </p:cNvPr>
          <p:cNvSpPr txBox="1"/>
          <p:nvPr/>
        </p:nvSpPr>
        <p:spPr>
          <a:xfrm>
            <a:off x="259080" y="1043867"/>
            <a:ext cx="86410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project was started in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1997-98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by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Pascal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after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completition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Radia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project.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First official version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 SRW was developed at ESRF (written in C++, interfaced to IGOR Pro);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"Accurate and efficient computation of synchrotron radiation in the near field region", Proc. EPAC-98, 1177-1179 (1998).</a:t>
            </a:r>
          </a:p>
          <a:p>
            <a:pPr algn="just" defTabSz="822960">
              <a:buClrTx/>
            </a:pPr>
            <a:endParaRPr lang="en-US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main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open-source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repository (2012)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containing all C/C++ sources, C API, all interfaces and project development files, is on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GitHub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ctr" defTabSz="822960">
              <a:buClrTx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https://github.com/ochubar/SRW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91E13-F22A-97C1-F95D-17EAF4F0DE5B}"/>
              </a:ext>
            </a:extLst>
          </p:cNvPr>
          <p:cNvGrpSpPr/>
          <p:nvPr/>
        </p:nvGrpSpPr>
        <p:grpSpPr>
          <a:xfrm>
            <a:off x="253464" y="3175244"/>
            <a:ext cx="8645003" cy="1324201"/>
            <a:chOff x="253464" y="718846"/>
            <a:chExt cx="9137816" cy="13996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37B5F-7E31-D9E1-D060-C932FFBE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685057"/>
              <a:ext cx="2227724" cy="4334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9D51-34C5-B36F-E1F1-9C4F602098E2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84AE51-FC44-E2C6-00FE-058A1C9CF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8EDB08-6193-4B71-1C74-B526BBA1B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FF8931-873A-7952-FE87-DA6892B2EEBD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24FD85-BCEF-C20B-04E8-F78F07C36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3D5C709-596F-DFA3-E920-AD81E1CFD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D295D1-2D4D-5801-4744-84438B924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21" name="Picture 20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2525BBBB-2928-6CCD-10AE-27E01E6C2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79719B-96F8-D0D9-9422-5EE576B2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648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A9D4-0202-FA03-F03C-3153077D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216C4-8393-6055-3C45-FEC02C6DF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A2BF54-65BA-9908-DE0F-110E4C0B1AE4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Acknowledgment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5C393-C37D-9FFA-16E1-4F9252A35E6A}"/>
              </a:ext>
            </a:extLst>
          </p:cNvPr>
          <p:cNvSpPr txBox="1"/>
          <p:nvPr/>
        </p:nvSpPr>
        <p:spPr>
          <a:xfrm>
            <a:off x="253464" y="1102920"/>
            <a:ext cx="864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author is grateful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Brookhaven National Lab, for all the fruitful discussions regarding accurate optical simulations, physical optics and SRW. The author is also thankful to everyone who contributed to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 SRW project in any capacity.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2B307-0914-1DBC-1D5A-B969A09CFE49}"/>
              </a:ext>
            </a:extLst>
          </p:cNvPr>
          <p:cNvGrpSpPr/>
          <p:nvPr/>
        </p:nvGrpSpPr>
        <p:grpSpPr>
          <a:xfrm>
            <a:off x="248384" y="2420444"/>
            <a:ext cx="8645003" cy="1511406"/>
            <a:chOff x="253464" y="718846"/>
            <a:chExt cx="9137816" cy="15975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FB1653-C869-FC2A-732B-C8E1D2E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6D92E0C-34AE-2C21-DBA4-D3CC30774418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61F54B-4BDE-97E8-F965-350A96167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B7EE96-DD0A-8040-8D2A-5130A58CD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D47545-FE13-FECB-8499-15A49B5E4640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215392-C791-5C61-576F-C62E797DA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149C884-24B6-8824-B449-D994D3AAF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574A9A-3D2B-6A98-3202-1A367243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B937822-6CB6-B00A-7CC7-9388B778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9C7D0C0-80EB-3AE2-8AF6-FEA08D9D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CC54-BE43-9C70-06E4-D8F8B7E1A315}"/>
              </a:ext>
            </a:extLst>
          </p:cNvPr>
          <p:cNvSpPr txBox="1"/>
          <p:nvPr/>
        </p:nvSpPr>
        <p:spPr>
          <a:xfrm>
            <a:off x="259080" y="718747"/>
            <a:ext cx="8641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adequate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simulations: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“As simple as possible, as accurate as necessary.”</a:t>
            </a:r>
          </a:p>
          <a:p>
            <a:pPr algn="just" defTabSz="822960">
              <a:buClrTx/>
            </a:pP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use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cannot be neglected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IR, UV and soft x-ray beamlines in current and low-emittance light sources;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whenever spatial filtering causes the increase in the coherent fraction (CF):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increasing the propagation distance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 – cf. van </a:t>
            </a:r>
            <a:r>
              <a:rPr lang="en-GB" sz="160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Cittert-Zenike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theorem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closing the aperture to match the coherence length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slitting down the secondary source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BD44C-F273-9A4B-962D-92A9001D1268}"/>
              </a:ext>
            </a:extLst>
          </p:cNvPr>
          <p:cNvGrpSpPr/>
          <p:nvPr/>
        </p:nvGrpSpPr>
        <p:grpSpPr>
          <a:xfrm>
            <a:off x="5485658" y="2847664"/>
            <a:ext cx="3414502" cy="1879137"/>
            <a:chOff x="5423718" y="3554643"/>
            <a:chExt cx="3240360" cy="1783302"/>
          </a:xfrm>
        </p:grpSpPr>
        <p:sp>
          <p:nvSpPr>
            <p:cNvPr id="8" name="TextBox 77">
              <a:extLst>
                <a:ext uri="{FF2B5EF4-FFF2-40B4-BE49-F238E27FC236}">
                  <a16:creationId xmlns:a16="http://schemas.microsoft.com/office/drawing/2014/main" id="{6C52B510-A4BD-BE46-BADC-0B5950A749E2}"/>
                </a:ext>
              </a:extLst>
            </p:cNvPr>
            <p:cNvSpPr txBox="1"/>
            <p:nvPr/>
          </p:nvSpPr>
          <p:spPr>
            <a:xfrm>
              <a:off x="5923346" y="5060469"/>
              <a:ext cx="2241104" cy="27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hierarchical optical theories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9C1CE-7936-A142-9073-B170B2E5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718" y="3554643"/>
              <a:ext cx="3240360" cy="1525361"/>
            </a:xfrm>
            <a:prstGeom prst="rect">
              <a:avLst/>
            </a:prstGeom>
          </p:spPr>
        </p:pic>
      </p:grpSp>
      <p:sp>
        <p:nvSpPr>
          <p:cNvPr id="11" name="&quot;No&quot; Symbol 79">
            <a:extLst>
              <a:ext uri="{FF2B5EF4-FFF2-40B4-BE49-F238E27FC236}">
                <a16:creationId xmlns:a16="http://schemas.microsoft.com/office/drawing/2014/main" id="{4B6ED579-010A-4C92-FE80-3D4DB4C91B9B}"/>
              </a:ext>
            </a:extLst>
          </p:cNvPr>
          <p:cNvSpPr/>
          <p:nvPr/>
        </p:nvSpPr>
        <p:spPr>
          <a:xfrm>
            <a:off x="6875654" y="2846514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2" name="&quot;No&quot; Symbol 80">
            <a:extLst>
              <a:ext uri="{FF2B5EF4-FFF2-40B4-BE49-F238E27FC236}">
                <a16:creationId xmlns:a16="http://schemas.microsoft.com/office/drawing/2014/main" id="{485EF838-C606-5759-7F5E-863678166B86}"/>
              </a:ext>
            </a:extLst>
          </p:cNvPr>
          <p:cNvSpPr/>
          <p:nvPr/>
        </p:nvSpPr>
        <p:spPr>
          <a:xfrm>
            <a:off x="6875654" y="3239330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3" name="Rounded Rectangle 81">
            <a:extLst>
              <a:ext uri="{FF2B5EF4-FFF2-40B4-BE49-F238E27FC236}">
                <a16:creationId xmlns:a16="http://schemas.microsoft.com/office/drawing/2014/main" id="{C4239685-21EA-3605-ADAB-575D6C553E22}"/>
              </a:ext>
            </a:extLst>
          </p:cNvPr>
          <p:cNvSpPr/>
          <p:nvPr/>
        </p:nvSpPr>
        <p:spPr>
          <a:xfrm>
            <a:off x="7453139" y="3080133"/>
            <a:ext cx="799271" cy="216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FF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B921-B71C-83D6-260F-97BF94C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0824-BFBE-BCBE-7118-E379CB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719F-F56A-7C6B-B884-D27CD7024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F5095-3821-E407-6E72-86C247160A89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Wave-optical simulations deal with two classes of beamline elements: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6DDA48-8E8E-F75B-D2B5-B092E5E76BAB}"/>
              </a:ext>
            </a:extLst>
          </p:cNvPr>
          <p:cNvGrpSpPr/>
          <p:nvPr/>
        </p:nvGrpSpPr>
        <p:grpSpPr>
          <a:xfrm>
            <a:off x="1921200" y="1426319"/>
            <a:ext cx="405688" cy="732591"/>
            <a:chOff x="1921200" y="1629663"/>
            <a:chExt cx="405688" cy="732591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C75DF1C-F2AC-99C8-3E2B-01EC92A5DE2C}"/>
                </a:ext>
              </a:extLst>
            </p:cNvPr>
            <p:cNvSpPr/>
            <p:nvPr/>
          </p:nvSpPr>
          <p:spPr>
            <a:xfrm rot="10800000">
              <a:off x="2247409" y="1629663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512F3-5FC9-4B74-0699-84C5CC768576}"/>
                </a:ext>
              </a:extLst>
            </p:cNvPr>
            <p:cNvSpPr txBox="1"/>
            <p:nvPr/>
          </p:nvSpPr>
          <p:spPr>
            <a:xfrm>
              <a:off x="1921200" y="1715923"/>
              <a:ext cx="405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A06E0097-B744-3D81-7445-BAC48457B646}"/>
                </a:ext>
              </a:extLst>
            </p:cNvPr>
            <p:cNvSpPr/>
            <p:nvPr/>
          </p:nvSpPr>
          <p:spPr>
            <a:xfrm>
              <a:off x="1921808" y="1629664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C6475-AE49-C444-6025-9635CF8C5B05}"/>
              </a:ext>
            </a:extLst>
          </p:cNvPr>
          <p:cNvGrpSpPr/>
          <p:nvPr/>
        </p:nvGrpSpPr>
        <p:grpSpPr>
          <a:xfrm>
            <a:off x="6647368" y="1427765"/>
            <a:ext cx="621103" cy="732591"/>
            <a:chOff x="6647368" y="1631109"/>
            <a:chExt cx="621103" cy="73259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ED94656-DF94-2EA4-A379-303088A95954}"/>
                </a:ext>
              </a:extLst>
            </p:cNvPr>
            <p:cNvSpPr/>
            <p:nvPr/>
          </p:nvSpPr>
          <p:spPr>
            <a:xfrm rot="10800000">
              <a:off x="7189602" y="1631109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E02344-2779-10A6-5F18-AF5A7E3D4C3F}"/>
                </a:ext>
              </a:extLst>
            </p:cNvPr>
            <p:cNvSpPr txBox="1"/>
            <p:nvPr/>
          </p:nvSpPr>
          <p:spPr>
            <a:xfrm>
              <a:off x="6675630" y="1717369"/>
              <a:ext cx="564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n+1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F2D7B763-2454-7B18-2CAE-8BB754BFA044}"/>
                </a:ext>
              </a:extLst>
            </p:cNvPr>
            <p:cNvSpPr/>
            <p:nvPr/>
          </p:nvSpPr>
          <p:spPr>
            <a:xfrm>
              <a:off x="6647368" y="1631110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898AC-EBEA-B5D6-8461-FF5A1E9E15F7}"/>
              </a:ext>
            </a:extLst>
          </p:cNvPr>
          <p:cNvGrpSpPr/>
          <p:nvPr/>
        </p:nvGrpSpPr>
        <p:grpSpPr>
          <a:xfrm>
            <a:off x="1632372" y="1758273"/>
            <a:ext cx="172994" cy="45719"/>
            <a:chOff x="1727491" y="1634314"/>
            <a:chExt cx="172994" cy="457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AC0E1-6733-9539-5FB3-46FB7986024C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73BB91-B25C-0AC5-83FE-554EE63B3B60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63D0BC-3D0C-223B-4065-EEAE01447639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8D1CA-DC85-1F45-9730-854300061294}"/>
              </a:ext>
            </a:extLst>
          </p:cNvPr>
          <p:cNvGrpSpPr/>
          <p:nvPr/>
        </p:nvGrpSpPr>
        <p:grpSpPr>
          <a:xfrm>
            <a:off x="7340479" y="1754300"/>
            <a:ext cx="172994" cy="45719"/>
            <a:chOff x="1727491" y="1634314"/>
            <a:chExt cx="172994" cy="4571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7FE8BF-3089-DE42-BF2D-29DBA9BFD94D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DF4F6B-36D3-0C76-316F-EB92229560AD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2D317E-03C0-C99B-401F-5C4216636F16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EBD9EB-8857-5F70-38AB-E5B8C9B1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1" y="1057300"/>
            <a:ext cx="1499521" cy="1720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DF04-B04F-A284-8FF7-D42D3C09A357}"/>
              </a:ext>
            </a:extLst>
          </p:cNvPr>
          <p:cNvSpPr txBox="1"/>
          <p:nvPr/>
        </p:nvSpPr>
        <p:spPr>
          <a:xfrm>
            <a:off x="3618616" y="20809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latin typeface="Garamond" panose="02020404030301010803" pitchFamily="18" charset="0"/>
              </a:rPr>
              <a:t>free space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09B6A8A-428E-4ECB-1DC1-F54F7A3310F0}"/>
              </a:ext>
            </a:extLst>
          </p:cNvPr>
          <p:cNvSpPr/>
          <p:nvPr/>
        </p:nvSpPr>
        <p:spPr>
          <a:xfrm rot="16200000">
            <a:off x="3999601" y="605794"/>
            <a:ext cx="123655" cy="2935349"/>
          </a:xfrm>
          <a:prstGeom prst="leftBrace">
            <a:avLst>
              <a:gd name="adj1" fmla="val 104444"/>
              <a:gd name="adj2" fmla="val 50000"/>
            </a:avLst>
          </a:prstGeom>
          <a:ln w="12700">
            <a:solidFill>
              <a:srgbClr val="4E5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0DFF28-6823-2057-E8EF-F32E9E6B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66" y="1057300"/>
            <a:ext cx="1844543" cy="1720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0FB323-ED21-D958-BC8C-95602B3D2F66}"/>
              </a:ext>
            </a:extLst>
          </p:cNvPr>
          <p:cNvSpPr txBox="1"/>
          <p:nvPr/>
        </p:nvSpPr>
        <p:spPr>
          <a:xfrm>
            <a:off x="3751902" y="2614871"/>
            <a:ext cx="1640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generic beamline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/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(thin or thick)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optical elements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as transmission elements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projection approximation;</a:t>
                </a:r>
              </a:p>
              <a:p>
                <a:pPr algn="just"/>
                <a:endParaRPr lang="en-GB" sz="500" b="1" noProof="0" dirty="0">
                  <a:solidFill>
                    <a:srgbClr val="254061"/>
                  </a:solidFill>
                  <a:latin typeface="Candara" panose="020E0502030303020204" pitchFamily="34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free spaces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between optical elements with near- and far-field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diffraction integrals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(</a:t>
                </a:r>
                <a:r>
                  <a:rPr lang="en-GB" sz="1600" noProof="0" dirty="0">
                    <a:solidFill>
                      <a:srgbClr val="376092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e.g. </a:t>
                </a:r>
                <a:r>
                  <a:rPr lang="en-GB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Huygens-Fresnel, Fresnel or Fraunhofer integrals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)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blipFill>
                <a:blip r:embed="rId4"/>
                <a:stretch>
                  <a:fillRect l="-353" t="-2013" r="-423" b="-8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AE65-3B62-CD8A-77D7-B4C1AEC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938-A397-CA4C-A9D2-E657D14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2CB5-5D1A-DDD7-42B1-8CA9775EC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B0D57-1490-FF10-4F28-539485024DE0}"/>
              </a:ext>
            </a:extLst>
          </p:cNvPr>
          <p:cNvGrpSpPr/>
          <p:nvPr/>
        </p:nvGrpSpPr>
        <p:grpSpPr>
          <a:xfrm>
            <a:off x="179388" y="1023099"/>
            <a:ext cx="8785226" cy="1516688"/>
            <a:chOff x="179388" y="981700"/>
            <a:chExt cx="8785226" cy="1516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E0D54-E016-5A8A-D1BD-05EB851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54" y="98170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653EA-D463-8A1D-CC06-ED851295D2D3}"/>
                </a:ext>
              </a:extLst>
            </p:cNvPr>
            <p:cNvSpPr txBox="1"/>
            <p:nvPr/>
          </p:nvSpPr>
          <p:spPr>
            <a:xfrm>
              <a:off x="179388" y="2206000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fully-coherent simulation (filament beam, zero emittance, single electron…)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16408-B308-1AD0-BF5B-5C6DE3B9EA20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Fully-coherent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(point source):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2E17B9-3522-1AE6-A19C-BD8C051FB84C}"/>
              </a:ext>
            </a:extLst>
          </p:cNvPr>
          <p:cNvGrpSpPr/>
          <p:nvPr/>
        </p:nvGrpSpPr>
        <p:grpSpPr>
          <a:xfrm>
            <a:off x="179387" y="2809937"/>
            <a:ext cx="8785226" cy="1517734"/>
            <a:chOff x="179387" y="2711510"/>
            <a:chExt cx="8785226" cy="1517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7D054-E9BB-A1D6-BEB2-2DBACB87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9" y="271151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4D406E-B864-9F72-D5BB-6DDFC968D458}"/>
                </a:ext>
              </a:extLst>
            </p:cNvPr>
            <p:cNvSpPr txBox="1"/>
            <p:nvPr/>
          </p:nvSpPr>
          <p:spPr>
            <a:xfrm>
              <a:off x="179387" y="3936856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partially-coherent simulation (thick beam, finite emittance, multi-electron…)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924D6-2692-2325-BDB5-795AB2D0A172}"/>
              </a:ext>
            </a:extLst>
          </p:cNvPr>
          <p:cNvSpPr/>
          <p:nvPr/>
        </p:nvSpPr>
        <p:spPr>
          <a:xfrm>
            <a:off x="198003" y="2505585"/>
            <a:ext cx="8784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Partially-coherent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(extended source):</a:t>
            </a:r>
          </a:p>
        </p:txBody>
      </p:sp>
    </p:spTree>
    <p:extLst>
      <p:ext uri="{BB962C8B-B14F-4D97-AF65-F5344CB8AC3E}">
        <p14:creationId xmlns:p14="http://schemas.microsoft.com/office/powerpoint/2010/main" val="38337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BC2-C274-1518-4F5C-14A96E82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B1C-D87A-27CF-C634-6043824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FEAD-ADD8-EA85-FD59-86FF9B92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33F23-0684-3380-D332-1B19CF777D32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/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1300" b="1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1300" i="1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3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/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1.) application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to both sides of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Faraday’s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law 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 an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uncharged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non-conducting medium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Also remembering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d’Alembert wave equation</a:t>
                </a:r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blipFill>
                <a:blip r:embed="rId3"/>
                <a:stretch>
                  <a:fillRect l="-224"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/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3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/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2.)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each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component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FR" sz="1200" b="1" i="1" noProof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fr-FR" sz="1200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individually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satisfies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The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complex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scalar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solution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decomposed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as 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superposition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monochromatic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fields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  <a:endParaRPr lang="en-GB" sz="12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blipFill>
                <a:blip r:embed="rId5"/>
                <a:stretch>
                  <a:fillRect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7F1A8D3-AC4C-EDCB-8388-DD8B2C1C13BF}"/>
              </a:ext>
            </a:extLst>
          </p:cNvPr>
          <p:cNvSpPr txBox="1"/>
          <p:nvPr/>
        </p:nvSpPr>
        <p:spPr>
          <a:xfrm>
            <a:off x="6155396" y="1857691"/>
            <a:ext cx="2733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4F81BD"/>
                </a:solidFill>
                <a:latin typeface="Candara" panose="020E0502030303020204" pitchFamily="34" charset="0"/>
              </a:rPr>
              <a:t>3.)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the </a:t>
            </a:r>
            <a:r>
              <a:rPr lang="fr-FR" sz="1200" b="1" dirty="0">
                <a:solidFill>
                  <a:srgbClr val="4F81BD"/>
                </a:solidFill>
                <a:latin typeface="Candara" panose="020E0502030303020204" pitchFamily="34" charset="0"/>
              </a:rPr>
              <a:t>Helmholtz </a:t>
            </a:r>
            <a:r>
              <a:rPr lang="fr-FR" sz="1200" b="1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Given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 volume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space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boundary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conditions, the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scalar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diffraction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theory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consists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finding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solution to the Helmholtz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/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00" i="1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blipFill>
                <a:blip r:embed="rId6"/>
                <a:stretch>
                  <a:fillRect b="-2571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/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b="0" i="1" noProof="0" dirty="0">
                  <a:solidFill>
                    <a:srgbClr val="376092"/>
                  </a:solidFill>
                </a:endParaRPr>
              </a:p>
              <a:p>
                <a:endParaRPr lang="fr-FR" sz="500" b="0" i="1" noProof="0" dirty="0">
                  <a:solidFill>
                    <a:srgbClr val="37609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b="0" i="1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b="0" i="1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 b="0" i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i="1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i="1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blipFill>
                <a:blip r:embed="rId7"/>
                <a:stretch>
                  <a:fillRect t="-76404" b="-10674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/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4.) 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Calculation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FR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at an observation point in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space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done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using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theorem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An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arbitrary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careful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integral theorem of Helmholtz and Kirchhoff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Yet another careful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boundary conditions 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yield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Rayleigh-Sommerfeld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formulation of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diffraction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blipFill>
                <a:blip r:embed="rId8"/>
                <a:stretch>
                  <a:fillRect l="-141" r="-71" b="-6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1064E9-57D3-FA9F-3464-0FD6E57325C9}"/>
              </a:ext>
            </a:extLst>
          </p:cNvPr>
          <p:cNvSpPr txBox="1"/>
          <p:nvPr/>
        </p:nvSpPr>
        <p:spPr>
          <a:xfrm>
            <a:off x="46748" y="4646630"/>
            <a:ext cx="452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B414-AC28-A026-4F87-F53D73C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4699-DBBE-988C-EA9A-9A7BC174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Rayleigh-Sommerfeld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482D-9518-E02C-853D-6074AAC70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C6A70-4E53-AAED-7A4E-343BF12C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9845" y="1528544"/>
            <a:ext cx="1595931" cy="194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EC7-FCCB-22BB-7454-D7D5C74C1CDD}"/>
              </a:ext>
            </a:extLst>
          </p:cNvPr>
          <p:cNvSpPr txBox="1"/>
          <p:nvPr/>
        </p:nvSpPr>
        <p:spPr>
          <a:xfrm>
            <a:off x="6685280" y="3567078"/>
            <a:ext cx="2385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formulation of diffraction by a plane-screen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vanishes in the shadow of the screen and is undisturbed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(aperture):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1454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/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/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acc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blipFill>
                <a:blip r:embed="rId6"/>
                <a:stretch>
                  <a:fillRect l="-54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/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∬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mr>
                      </m:m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300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4AA19E-3B4C-95B8-887C-72683BE0B312}"/>
              </a:ext>
            </a:extLst>
          </p:cNvPr>
          <p:cNvSpPr txBox="1"/>
          <p:nvPr/>
        </p:nvSpPr>
        <p:spPr>
          <a:xfrm>
            <a:off x="259080" y="2203058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above equation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between the input field and a kernel: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40D9-99F0-D100-5091-FA21D74A4793}"/>
              </a:ext>
            </a:extLst>
          </p:cNvPr>
          <p:cNvSpPr txBox="1"/>
          <p:nvPr/>
        </p:nvSpPr>
        <p:spPr>
          <a:xfrm>
            <a:off x="259080" y="3390174"/>
            <a:ext cx="648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RS diffraction integral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/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RS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blipFill>
                <a:blip r:embed="rId8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/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most cases of interest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hence,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blipFill>
                <a:blip r:embed="rId9"/>
                <a:stretch>
                  <a:fillRect l="-546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DEED8B3-9F77-617C-1B99-6FFCEB48128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C68E-C404-5D3F-B19A-78DF6202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BCA6-60AA-EFFB-6D26-9E2AA6F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25CE-1E61-B162-3BA6-4C7951577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to the first Rayleigh-Sommerfeld solution: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/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D9C0F7-6A6F-25B7-1C4A-875A54BD469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/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kernel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HF</m:t>
                            </m:r>
                          </m:sub>
                        </m:sSub>
                        <m:d>
                          <m:d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has no know closed form, so three FFTs are necessary for numerical evaluation. Using the convolution theorem with FFTs is computationally advantageous for numerical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blipFill>
                <a:blip r:embed="rId4"/>
                <a:stretch>
                  <a:fillRect l="-423" t="-2206" r="-282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29964D-F942-04E3-DAC3-5D7302CE5CB1}"/>
              </a:ext>
            </a:extLst>
          </p:cNvPr>
          <p:cNvSpPr txBox="1"/>
          <p:nvPr/>
        </p:nvSpPr>
        <p:spPr>
          <a:xfrm>
            <a:off x="254001" y="1773005"/>
            <a:ext cx="55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with kernel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/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HF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blipFill>
                <a:blip r:embed="rId5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8F7200-F400-3864-4C9F-575660A11336}"/>
              </a:ext>
            </a:extLst>
          </p:cNvPr>
          <p:cNvSpPr txBox="1"/>
          <p:nvPr/>
        </p:nvSpPr>
        <p:spPr>
          <a:xfrm>
            <a:off x="276548" y="2815658"/>
            <a:ext cx="86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propagated wave can be calculated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/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5EA58C-FFE0-E54D-785C-89E50E5D157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6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8210</TotalTime>
  <Words>3096</Words>
  <Application>Microsoft Office PowerPoint</Application>
  <PresentationFormat>On-screen Show (16:9)</PresentationFormat>
  <Paragraphs>331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Candara</vt:lpstr>
      <vt:lpstr>Garamond</vt:lpstr>
      <vt:lpstr>Palatino Linotype</vt:lpstr>
      <vt:lpstr>Wingdings</vt:lpstr>
      <vt:lpstr>Simple Light</vt:lpstr>
      <vt:lpstr>PowerPoint Presentation</vt:lpstr>
      <vt:lpstr>Wavefront propagation for X-ray beamlines with SRW</vt:lpstr>
      <vt:lpstr>“Synchrotron Radiation Workshop” (electrodynamics simulation code for SR emission and propagation) </vt:lpstr>
      <vt:lpstr>Prologue</vt:lpstr>
      <vt:lpstr>Prologue</vt:lpstr>
      <vt:lpstr>Prologue</vt:lpstr>
      <vt:lpstr>Scalar wave theory – how did we get here?</vt:lpstr>
      <vt:lpstr>Scalar wave theory – Rayleigh-Sommerfeld formulation</vt:lpstr>
      <vt:lpstr>Scalar wave theory – Huygens-Fresnel formulation</vt:lpstr>
      <vt:lpstr>Scalar wave theory – Huygens-Fresnel formulation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Fraunhofer diffraction</vt:lpstr>
      <vt:lpstr>Scalar wave theory – the Fraunhofer diffraction</vt:lpstr>
      <vt:lpstr>Scalar wave theory – the optical Fourier transform</vt:lpstr>
      <vt:lpstr>Scalar wave theory – the optical Fourier transform</vt:lpstr>
      <vt:lpstr>Thin optical elements</vt:lpstr>
      <vt:lpstr>Thin optical elements</vt:lpstr>
      <vt:lpstr>Thick optical elements</vt:lpstr>
      <vt:lpstr>Thick optical elements</vt:lpstr>
      <vt:lpstr>Thick optical elements</vt:lpstr>
      <vt:lpstr>Where to learn more?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SRW</dc:title>
  <dc:creator>Rafael CELESTRE</dc:creator>
  <cp:lastModifiedBy>CELESTRE Rafael</cp:lastModifiedBy>
  <cp:revision>399</cp:revision>
  <dcterms:modified xsi:type="dcterms:W3CDTF">2025-05-16T09:26:22Z</dcterms:modified>
</cp:coreProperties>
</file>